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4" r:id="rId8"/>
    <p:sldId id="265" r:id="rId9"/>
    <p:sldId id="270" r:id="rId10"/>
    <p:sldId id="271" r:id="rId11"/>
    <p:sldId id="272" r:id="rId12"/>
    <p:sldId id="273" r:id="rId13"/>
    <p:sldId id="276" r:id="rId14"/>
    <p:sldId id="280" r:id="rId15"/>
    <p:sldId id="278" r:id="rId16"/>
    <p:sldId id="281" r:id="rId17"/>
    <p:sldId id="282"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051" autoAdjust="0"/>
  </p:normalViewPr>
  <p:slideViewPr>
    <p:cSldViewPr>
      <p:cViewPr varScale="1">
        <p:scale>
          <a:sx n="68" d="100"/>
          <a:sy n="68" d="100"/>
        </p:scale>
        <p:origin x="-14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987A33-5DDF-48AC-8C40-B3025FFAB269}" type="datetimeFigureOut">
              <a:rPr lang="en-US" smtClean="0"/>
              <a:pPr/>
              <a:t>7/31/2017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236200-E8C8-45AA-8DCA-19BF6DC583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0C001-9BFD-49E2-AAD2-A5601D7F34BD}" type="slidenum">
              <a:rPr lang="en-US" smtClean="0"/>
              <a:pPr/>
              <a:t>1</a:t>
            </a:fld>
            <a:endParaRPr lang="en-US"/>
          </a:p>
        </p:txBody>
      </p:sp>
    </p:spTree>
    <p:extLst>
      <p:ext uri="{BB962C8B-B14F-4D97-AF65-F5344CB8AC3E}">
        <p14:creationId xmlns="" xmlns:p14="http://schemas.microsoft.com/office/powerpoint/2010/main" val="4162156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E9ECDAB8-9BF5-4DC2-A160-19DB1AB6F6DF}" type="slidenum">
              <a:rPr lang="en-US" smtClean="0">
                <a:latin typeface="Arial" pitchFamily="34" charset="0"/>
              </a:rPr>
              <a:pPr/>
              <a:t>10</a:t>
            </a:fld>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E6F4A14-A205-441B-BA66-29660D49597F}" type="slidenum">
              <a:rPr lang="en-US" smtClean="0">
                <a:latin typeface="Arial" pitchFamily="34" charset="0"/>
              </a:rPr>
              <a:pPr/>
              <a:t>11</a:t>
            </a:fld>
            <a:endParaRPr lang="en-US" smtClean="0">
              <a:latin typeface="Arial"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smtClean="0">
                <a:latin typeface="Arial" pitchFamily="34" charset="0"/>
                <a:cs typeface="Times New Roman" pitchFamily="18" charset="0"/>
              </a:rPr>
              <a:t>In the past, the supervisor may have been the only person interviewing a candidate but now most organizations use an interview team consisting of representatives from the various areas of the organization. Multiple interviewers represent broader areas of interest and when interviewing is completed, there is more than one person to make the selection decision. The downside to team interviews is that the larger the team, the more difficult it will be to find a time and a place in everyone’s schedule to make the interview happen. In addition, candidates are likely to find a panel interview more stressful than an interview by a single person. </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In a structured or patterned interview, the interviewer follows a pre-set list of questions that are asked of all candidates. This allows for consistency in the process, ensures that important questions are not left out and helps guarantee that all candidates are assessed by the same standards.</a:t>
            </a:r>
            <a:r>
              <a:rPr lang="en-US" smtClean="0">
                <a:latin typeface="Arial" pitchFamily="34" charset="0"/>
              </a:rPr>
              <a:t> </a:t>
            </a:r>
          </a:p>
          <a:p>
            <a:pPr eaLnBrk="1" hangingPunct="1"/>
            <a:endParaRPr lang="en-US" smtClean="0">
              <a:latin typeface="Arial" pitchFamily="34" charset="0"/>
            </a:endParaRPr>
          </a:p>
          <a:p>
            <a:pPr eaLnBrk="1" hangingPunct="1"/>
            <a:r>
              <a:rPr lang="en-US" smtClean="0">
                <a:latin typeface="Arial" pitchFamily="34" charset="0"/>
                <a:cs typeface="Times New Roman" pitchFamily="18" charset="0"/>
              </a:rPr>
              <a:t>The nondirective interview is conducted with a minimum of questions asked by the interviewer and questions are not always planned in advance. This technique involves open-ended questions such as “tell me about the work you do in your field,” allowing the candidate to express his or her thoughts and feelings that might be relevant to the job and allowing the interviewer to follow the direction set by the candidate.</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Situational interviewing is characterized by questions like, “what </a:t>
            </a:r>
            <a:r>
              <a:rPr lang="en-US" i="1" smtClean="0">
                <a:latin typeface="Arial" pitchFamily="34" charset="0"/>
                <a:cs typeface="Times New Roman" pitchFamily="18" charset="0"/>
              </a:rPr>
              <a:t>would </a:t>
            </a:r>
            <a:r>
              <a:rPr lang="en-US" smtClean="0">
                <a:latin typeface="Arial" pitchFamily="34" charset="0"/>
                <a:cs typeface="Times New Roman" pitchFamily="18" charset="0"/>
              </a:rPr>
              <a:t>you do in this situation?” allowing the candidate to speculate on how they would handle a particular job problem. </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Behavioral interviewing asks the candidate to “describe what you </a:t>
            </a:r>
            <a:r>
              <a:rPr lang="en-US" i="1" smtClean="0">
                <a:latin typeface="Arial" pitchFamily="34" charset="0"/>
                <a:cs typeface="Times New Roman" pitchFamily="18" charset="0"/>
              </a:rPr>
              <a:t>did </a:t>
            </a:r>
            <a:r>
              <a:rPr lang="en-US" smtClean="0">
                <a:latin typeface="Arial" pitchFamily="34" charset="0"/>
                <a:cs typeface="Times New Roman" pitchFamily="18" charset="0"/>
              </a:rPr>
              <a:t>in a particular situation?” It requires the candidate to give real examples of past actions and results and it is based on the theory that past behavior is a good predictor of future behavior. Generally, behavioral questions are more likely to give real-world information that may be relevant in making a good selection decision. </a:t>
            </a:r>
          </a:p>
          <a:p>
            <a:pPr eaLnBrk="1" hangingPunct="1"/>
            <a:r>
              <a:rPr lang="en-US" smtClean="0">
                <a:latin typeface="Arial" pitchFamily="34" charset="0"/>
              </a:rP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BA3DBC1-0DE3-4C7E-A005-3C201E42FEC4}" type="slidenum">
              <a:rPr lang="en-US" smtClean="0">
                <a:latin typeface="Arial" pitchFamily="34" charset="0"/>
              </a:rPr>
              <a:pPr/>
              <a:t>12</a:t>
            </a:fld>
            <a:endParaRPr lang="en-US" smtClean="0">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mtClean="0">
                <a:latin typeface="Arial" pitchFamily="34" charset="0"/>
                <a:cs typeface="Times New Roman" pitchFamily="18" charset="0"/>
              </a:rPr>
              <a:t>According to ADP Screening and Selection Services, 40 percent of applicants lie about their work histories and educational backgrounds and about 20 percent present false credentials and licenses. Nationwide, an estimated 30 percent of job applicants make material misrepresentations on their resumes (P. Babcock, “Spotting Lies,” </a:t>
            </a:r>
            <a:r>
              <a:rPr lang="en-US" i="1" smtClean="0">
                <a:latin typeface="Arial" pitchFamily="34" charset="0"/>
                <a:cs typeface="Times New Roman" pitchFamily="18" charset="0"/>
              </a:rPr>
              <a:t>HRMagazine; </a:t>
            </a:r>
            <a:r>
              <a:rPr lang="en-US" smtClean="0">
                <a:latin typeface="Arial" pitchFamily="34" charset="0"/>
                <a:cs typeface="Times New Roman" pitchFamily="18" charset="0"/>
              </a:rPr>
              <a:t>October 2003). Another survey found that 95 percent of college students said they would lie to get a job and 41 percent said that they had already done so. One survey of top executives found that 15 percent admitted falsifying resume information. (“Avoiding Truth or Dare in Reference Checks.” </a:t>
            </a:r>
            <a:r>
              <a:rPr lang="en-US" i="1" smtClean="0">
                <a:latin typeface="Arial" pitchFamily="34" charset="0"/>
                <a:cs typeface="Times New Roman" pitchFamily="18" charset="0"/>
              </a:rPr>
              <a:t>HR Focus; </a:t>
            </a:r>
            <a:r>
              <a:rPr lang="en-US" smtClean="0">
                <a:latin typeface="Arial" pitchFamily="34" charset="0"/>
                <a:cs typeface="Times New Roman" pitchFamily="18" charset="0"/>
              </a:rPr>
              <a:t>May 2000).</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5056D62-0930-4399-8722-E0C244AAC0EA}" type="slidenum">
              <a:rPr lang="en-US" smtClean="0">
                <a:latin typeface="Arial" pitchFamily="34" charset="0"/>
              </a:rPr>
              <a:pPr/>
              <a:t>13</a:t>
            </a:fld>
            <a:endParaRPr lang="en-US" smtClean="0">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mtClean="0">
                <a:latin typeface="Arial" pitchFamily="34" charset="0"/>
                <a:cs typeface="Times New Roman" pitchFamily="18" charset="0"/>
              </a:rPr>
              <a:t>The job offer may be extended by phone, letter or in person; whatever is customary in your organization. Most commonly, the job offer is handled by the HR department. At this time. salary and benefits are discussed and the prospective employee is told of any further conditions that must be met. If your organization requires a physical examination or a drug screen, arrangements should be made for completing the process. If the candidate needs time to think over the job offer, a time should be established for notification. </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At this point you need to ensure that your potential new hire receives a realistic job preview. Tell him or her everything they need to know about the job; the bad as well as the good. </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Avoid quoting an annual salary. Quote compensation by the hour or the month, whichever is appropriate. Annual salary quotes have sometimes been interpreted by the courts as a contract for employment for a minimum of one year. If the employee is let go before the completion of that first year, you are looking at a potential lawsuit.</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The Immigration Reform and Control Act requires employers to hire only American citizens and aliens who are legally authorized to work in the United States. Eligibility for employment must be verified for all new hires within three days after he or she starts work. Both the employee and the employer must complete and sign the I-9 form with the employee presenting the necessary documents to verify identity and legal right to work in the United States. The form indicates which documents have been presented and the employer’s signature verifies that the documents appear to be genuine. The I-9 form must be retained by the employer for at least three years.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B1F7A29-52D6-4620-B456-817871C7A96F}" type="slidenum">
              <a:rPr lang="en-US" smtClean="0">
                <a:latin typeface="Arial" pitchFamily="34" charset="0"/>
              </a:rPr>
              <a:pPr/>
              <a:t>15</a:t>
            </a:fld>
            <a:endParaRPr lang="en-US"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n-US" smtClean="0">
                <a:latin typeface="Arial" pitchFamily="34" charset="0"/>
                <a:cs typeface="Times New Roman" pitchFamily="18" charset="0"/>
              </a:rPr>
              <a:t>Most organizations keep at least minimum statistical information on their recruitment and hiring process. You will want to evaluate the process to ensure that it was cost effective and timely. Information gathered may be invaluable for further recruiting as your organization grows. </a:t>
            </a:r>
          </a:p>
          <a:p>
            <a:pPr eaLnBrk="1" hangingPunct="1"/>
            <a:endParaRPr lang="en-US" smtClean="0">
              <a:latin typeface="Arial" pitchFamily="34" charset="0"/>
              <a:cs typeface="Times New Roman" pitchFamily="18" charset="0"/>
            </a:endParaRPr>
          </a:p>
          <a:p>
            <a:pPr eaLnBrk="1" hangingPunct="1"/>
            <a:endParaRPr lang="en-US" smtClean="0">
              <a:latin typeface="Arial" pitchFamily="34" charset="0"/>
              <a:cs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4516" name="Slide Number Placeholder 3"/>
          <p:cNvSpPr>
            <a:spLocks noGrp="1"/>
          </p:cNvSpPr>
          <p:nvPr>
            <p:ph type="sldNum" sz="quarter" idx="5"/>
          </p:nvPr>
        </p:nvSpPr>
        <p:spPr>
          <a:noFill/>
        </p:spPr>
        <p:txBody>
          <a:bodyPr/>
          <a:lstStyle/>
          <a:p>
            <a:fld id="{2310E529-10F1-4972-82B4-AC74E94158CB}" type="slidenum">
              <a:rPr lang="en-US" smtClean="0">
                <a:latin typeface="Arial" pitchFamily="34" charset="0"/>
              </a:rPr>
              <a:pPr/>
              <a:t>18</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DE1342B-6F3D-4810-B3ED-30C5522A83B5}" type="slidenum">
              <a:rPr lang="en-US" smtClean="0">
                <a:latin typeface="Arial" pitchFamily="34" charset="0"/>
              </a:rPr>
              <a:pPr/>
              <a:t>2</a:t>
            </a:fld>
            <a:endParaRPr lang="en-US" smtClean="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E78661E-8F2F-4B74-82DA-E649AED3D083}" type="slidenum">
              <a:rPr lang="en-US" smtClean="0">
                <a:latin typeface="Arial" pitchFamily="34" charset="0"/>
              </a:rPr>
              <a:pPr/>
              <a:t>3</a:t>
            </a:fld>
            <a:endParaRPr lang="en-US" smtClean="0">
              <a:latin typeface="Arial"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dirty="0" smtClean="0">
                <a:latin typeface="Arial" pitchFamily="34" charset="0"/>
                <a:cs typeface="Times New Roman" pitchFamily="18" charset="0"/>
              </a:rPr>
              <a:t>When HR planning indicates the need for additional labor, organizations have a number of choices to make. This may be the first step in a full-scale recruitment and selection process but sometimes hiring additional employees is not the best method to obtain additional labor. It may be practical for an organization to consider alternatives to recruiting such as outsourcing or contingent labor. If this is a temporary fluctuation in work volume, the simplest solution may be part-time labor or overtime by existing employees. Since the costs of recruitment and selection can be staggering, hiring new employees should occur only after careful consideration and only when the organization anticipates a long-term need for additional labor. Estimates of the cost to replace supervisory, technical and management employees run from 50 percent to several hundred percent of their salaries (SHRM White paper, </a:t>
            </a:r>
            <a:r>
              <a:rPr lang="en-US" i="1" dirty="0" smtClean="0">
                <a:latin typeface="Arial" pitchFamily="34" charset="0"/>
                <a:cs typeface="Times New Roman" pitchFamily="18" charset="0"/>
              </a:rPr>
              <a:t>Employee Turnover Hurts Small and Large Company Profitability, </a:t>
            </a:r>
            <a:r>
              <a:rPr lang="en-US" dirty="0" smtClean="0">
                <a:latin typeface="Arial" pitchFamily="34" charset="0"/>
                <a:cs typeface="Times New Roman" pitchFamily="18" charset="0"/>
              </a:rPr>
              <a:t>Richard </a:t>
            </a:r>
            <a:r>
              <a:rPr lang="en-US" dirty="0" err="1" smtClean="0">
                <a:latin typeface="Arial" pitchFamily="34" charset="0"/>
                <a:cs typeface="Times New Roman" pitchFamily="18" charset="0"/>
              </a:rPr>
              <a:t>Galbreath</a:t>
            </a:r>
            <a:r>
              <a:rPr lang="en-US" dirty="0" smtClean="0">
                <a:latin typeface="Arial" pitchFamily="34" charset="0"/>
                <a:cs typeface="Times New Roman" pitchFamily="18" charset="0"/>
              </a:rPr>
              <a:t>, SPHR, 2000).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B1810D8-DC09-4E61-AD76-1DF7080DCB44}" type="slidenum">
              <a:rPr lang="en-US" smtClean="0">
                <a:latin typeface="Arial" pitchFamily="34" charset="0"/>
              </a:rPr>
              <a:pPr/>
              <a:t>4</a:t>
            </a:fld>
            <a:endParaRPr lang="en-US" smtClean="0">
              <a:latin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latin typeface="Arial" pitchFamily="34" charset="0"/>
                <a:cs typeface="Times New Roman" pitchFamily="18" charset="0"/>
              </a:rPr>
              <a:t>Advantages: Many organizations use promotion from within as a motivation tool and reward for good work or longevity with the employer. When employees see their co-workers being promoted, they become more aware of their own career opportunities and they are likely to plan accordingly. </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Disadvantages: The promoted person will leave a staffing gap in their former position, so there is still a position to be filled. The organization loses out on the chance for new ideas and the creativity that can come from a new person entering the organization for the first time. You may have individuals that believe they should have gotten the promotion instead of the individual promoted. </a:t>
            </a:r>
          </a:p>
          <a:p>
            <a:pPr eaLnBrk="1" hangingPunct="1"/>
            <a:endParaRPr lang="en-US" smtClean="0">
              <a:latin typeface="Arial" pitchFamily="34"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D3790096-65BE-49E7-A653-21832E0F7758}" type="slidenum">
              <a:rPr lang="en-US" smtClean="0">
                <a:latin typeface="Arial" pitchFamily="34" charset="0"/>
              </a:rPr>
              <a:pPr/>
              <a:t>5</a:t>
            </a:fld>
            <a:endParaRPr lang="en-US" smtClean="0">
              <a:latin typeface="Arial"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latin typeface="Arial" pitchFamily="34" charset="0"/>
                <a:cs typeface="Times New Roman" pitchFamily="18" charset="0"/>
              </a:rPr>
              <a:t>Be careful of civil rights violations. In many states, it is illegal to discriminate in hiring practices based on a person’s marital status. Many organizations have nepotism policies, so find out where your employer stands on the issue. When hiring relatives, most employers require family members to work in different areas to prevent issues of favoritism and possible morale problems among other employees. It is never appropriate for family members to be in supervisory positions where they are required to manage their own relatives.</a:t>
            </a:r>
            <a:r>
              <a:rPr lang="en-US" smtClean="0">
                <a:latin typeface="Arial" pitchFamily="34" charset="0"/>
              </a:rP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E81732B-2A0B-4B3B-8224-D5B0D43D96FB}" type="slidenum">
              <a:rPr lang="en-US" smtClean="0">
                <a:latin typeface="Arial" pitchFamily="34" charset="0"/>
              </a:rPr>
              <a:pPr/>
              <a:t>6</a:t>
            </a:fld>
            <a:endParaRPr lang="en-US" smtClean="0">
              <a:latin typeface="Arial"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latin typeface="Arial" pitchFamily="34" charset="0"/>
                <a:cs typeface="Times New Roman" pitchFamily="18" charset="0"/>
              </a:rPr>
              <a:t>The strength of the economy and labor market conditions will significantly affect your organization’s ability to attract and retain top-level employees. When the economy is strong with little unemployment, you may have to compete with other employers for a limited number of skilled employees. This may require increased compensation or benefit incentives to attract quality applicants. The reverse may be true in a soft economy with high levels of unemployment. The problem then is not a shortage of qualified applicants; instead, the problem is managing a huge number of applications that must be pared down to find a few potential good hires. </a:t>
            </a:r>
          </a:p>
          <a:p>
            <a:pPr eaLnBrk="1" hangingPunct="1"/>
            <a:endParaRPr lang="en-US" smtClean="0">
              <a:latin typeface="Arial" pitchFamily="34" charset="0"/>
              <a:cs typeface="Times New Roman" pitchFamily="18" charset="0"/>
            </a:endParaRPr>
          </a:p>
          <a:p>
            <a:pPr eaLnBrk="1" hangingPunct="1"/>
            <a:endParaRPr lang="en-US" smtClean="0">
              <a:latin typeface="Arial" pitchFamily="34"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9B5DBFF-7938-4BE4-A685-B0825E3BD45A}" type="slidenum">
              <a:rPr lang="en-US" smtClean="0">
                <a:latin typeface="Arial" pitchFamily="34" charset="0"/>
              </a:rPr>
              <a:pPr/>
              <a:t>7</a:t>
            </a:fld>
            <a:endParaRPr lang="en-US" smtClean="0">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mtClean="0">
                <a:latin typeface="Arial" pitchFamily="34" charset="0"/>
                <a:cs typeface="Times New Roman" pitchFamily="18" charset="0"/>
              </a:rPr>
              <a:t>Private agencies and executive search firms are most commonly used to recruit white-collar employees, however they can be used for virtually any type of position. Using job criteria provided by your organization, an agency will generate the applicant pool and do the preliminary interviews, thereby screening out unqualified candidates and sending to you only those who are actually qualified for the position. </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Large organizations often have in-house recruiters whose sole focus is to generate qualified candidates for open positions. Recruiters are generally used in high-tech industries and they focus their efforts on technical schools, community colleges and universities. </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You may choose to advertise the open position in local newspapers, trade journals, radio and television. Advertising can range from a simple help wanted ad in the classifieds to an extensive multimedia campaign. Traditionally, local newspaper advertising has been the common method of recruitment, particularly for entry-level positions, as it is low cost and can generate a good number of applicants. </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An internship is a special form of recruitment where a student is placed temporarily in a position with no obligation by either the student or the organization to make this a permanent position. The internship may be a summer or part-time job while the student is in school, enabling the student to learn the organization and try out the job before settling into a career. It also enables the organization to try out a possible future employee before making a job offer. </a:t>
            </a:r>
          </a:p>
          <a:p>
            <a:pPr eaLnBrk="1" hangingPunct="1"/>
            <a:endParaRPr lang="en-US" smtClean="0">
              <a:latin typeface="Arial" pitchFamily="34" charset="0"/>
              <a:cs typeface="Times New Roman" pitchFamily="18" charset="0"/>
            </a:endParaRPr>
          </a:p>
          <a:p>
            <a:pPr eaLnBrk="1" hangingPunct="1"/>
            <a:r>
              <a:rPr lang="en-US" smtClean="0">
                <a:latin typeface="Arial" pitchFamily="34" charset="0"/>
                <a:cs typeface="Times New Roman" pitchFamily="18" charset="0"/>
              </a:rPr>
              <a:t>Depending on the nature of the job you are hiring for, you may also get some unsolicited, walk-in applicants.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50180" name="Slide Number Placeholder 3"/>
          <p:cNvSpPr>
            <a:spLocks noGrp="1"/>
          </p:cNvSpPr>
          <p:nvPr>
            <p:ph type="sldNum" sz="quarter" idx="5"/>
          </p:nvPr>
        </p:nvSpPr>
        <p:spPr>
          <a:noFill/>
        </p:spPr>
        <p:txBody>
          <a:bodyPr/>
          <a:lstStyle/>
          <a:p>
            <a:fld id="{E4EC7854-112D-43FE-A799-F7CA8ABC4B31}" type="slidenum">
              <a:rPr lang="en-US" smtClean="0">
                <a:latin typeface="Arial" pitchFamily="34" charset="0"/>
              </a:rPr>
              <a:pPr/>
              <a:t>8</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549442C-63D2-4447-8A4F-2419E0F512FF}" type="slidenum">
              <a:rPr lang="en-US" smtClean="0">
                <a:latin typeface="Arial" pitchFamily="34" charset="0"/>
              </a:rPr>
              <a:pPr/>
              <a:t>9</a:t>
            </a:fld>
            <a:endParaRPr lang="en-US" smtClean="0">
              <a:latin typeface="Arial"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b="1" dirty="0" smtClean="0">
                <a:latin typeface="Arial" pitchFamily="34" charset="0"/>
              </a:rPr>
              <a:t>Selection Test:</a:t>
            </a:r>
            <a:r>
              <a:rPr lang="en-US" dirty="0" smtClean="0">
                <a:latin typeface="Arial" pitchFamily="34" charset="0"/>
              </a:rPr>
              <a:t> </a:t>
            </a:r>
            <a:r>
              <a:rPr lang="en-US" dirty="0" smtClean="0">
                <a:latin typeface="Arial" pitchFamily="34" charset="0"/>
                <a:cs typeface="Times New Roman" pitchFamily="18" charset="0"/>
              </a:rPr>
              <a:t>Selection tests are used to identify applicant skills that cannot be determined in an interview process. Using a variety of testing methods, applicants are rated on aptitude, personality, abilities, honesty and motivation. Tests are generally administered and evaluated before interviewing candidates. Testing applicants has two major advantages: test results are objective and free from personal bias and test results are usually expressed numerically so they can be validated by statistical analysis. Employers often use tests to determine the applicant’s knowledge level or proficiency in required job skills. </a:t>
            </a:r>
            <a:endParaRPr lang="en-US" dirty="0" smtClean="0">
              <a:latin typeface="Arial" pitchFamily="34" charset="0"/>
            </a:endParaRPr>
          </a:p>
          <a:p>
            <a:pPr eaLnBrk="1" hangingPunct="1"/>
            <a:endParaRPr lang="en-US" dirty="0" smtClean="0">
              <a:latin typeface="Arial" pitchFamily="34" charset="0"/>
            </a:endParaRPr>
          </a:p>
          <a:p>
            <a:pPr eaLnBrk="1" hangingPunct="1"/>
            <a:r>
              <a:rPr lang="en-US" b="1" dirty="0" smtClean="0">
                <a:latin typeface="Arial" pitchFamily="34" charset="0"/>
              </a:rPr>
              <a:t>Standardization : </a:t>
            </a:r>
            <a:r>
              <a:rPr lang="en-US" dirty="0" smtClean="0">
                <a:latin typeface="Arial" pitchFamily="34" charset="0"/>
                <a:cs typeface="Times New Roman" pitchFamily="18" charset="0"/>
              </a:rPr>
              <a:t>The processes used to test applicants must be as identical as possible. The content of a test, the instructions and the time allowed must be the same for all candidates. </a:t>
            </a:r>
          </a:p>
          <a:p>
            <a:pPr eaLnBrk="1" hangingPunct="1"/>
            <a:endParaRPr lang="en-US" dirty="0" smtClean="0">
              <a:latin typeface="Arial" pitchFamily="34" charset="0"/>
              <a:cs typeface="Times New Roman" pitchFamily="18" charset="0"/>
            </a:endParaRPr>
          </a:p>
          <a:p>
            <a:pPr eaLnBrk="1" hangingPunct="1"/>
            <a:r>
              <a:rPr lang="en-US" b="1" dirty="0" smtClean="0">
                <a:latin typeface="Arial" pitchFamily="34" charset="0"/>
                <a:cs typeface="Times New Roman" pitchFamily="18" charset="0"/>
              </a:rPr>
              <a:t>Reliability: </a:t>
            </a:r>
            <a:r>
              <a:rPr lang="en-US" dirty="0" smtClean="0">
                <a:latin typeface="Arial" pitchFamily="34" charset="0"/>
                <a:cs typeface="Times New Roman" pitchFamily="18" charset="0"/>
              </a:rPr>
              <a:t>A test’s reliability should be questioned if it does not generate consistent results each time it is administered. For example, if a person scores 125 on an intelligence test one week and only 80 on the same test the following week, we should assume that the testing instrument was not reliable. </a:t>
            </a:r>
          </a:p>
          <a:p>
            <a:pPr eaLnBrk="1" hangingPunct="1"/>
            <a:endParaRPr lang="en-US" dirty="0" smtClean="0">
              <a:latin typeface="Arial" pitchFamily="34" charset="0"/>
              <a:cs typeface="Times New Roman" pitchFamily="18" charset="0"/>
            </a:endParaRPr>
          </a:p>
          <a:p>
            <a:pPr eaLnBrk="1" hangingPunct="1"/>
            <a:r>
              <a:rPr lang="en-US" b="1" dirty="0" smtClean="0">
                <a:latin typeface="Arial" pitchFamily="34" charset="0"/>
                <a:cs typeface="Times New Roman" pitchFamily="18" charset="0"/>
              </a:rPr>
              <a:t>Validity:</a:t>
            </a:r>
            <a:r>
              <a:rPr lang="en-US" dirty="0" smtClean="0">
                <a:latin typeface="Arial" pitchFamily="34" charset="0"/>
                <a:cs typeface="Times New Roman" pitchFamily="18" charset="0"/>
              </a:rPr>
              <a:t> The skills tested in a selection instrument should be the same skills used on the job. Therefore, we can assume that higher test scores would correlate to higher success in job performance.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CE6E4B-ECEC-4311-9E83-D2BCA2D6A78E}"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©SHRM 2008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A693C-9911-4A2B-8B70-070793974802}"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©SHRM 2008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A11EB-4BB6-4A96-9011-B40DE57E29AF}"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©SHRM 2008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E8E71-048E-4013-84C5-222A78F8E45C}"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©SHRM 2008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611E50-485F-4E46-B4FF-75FC0CE84DEF}" type="datetime1">
              <a:rPr lang="en-US" smtClean="0"/>
              <a:pPr/>
              <a:t>7/31/2017</a:t>
            </a:fld>
            <a:endParaRPr lang="en-US"/>
          </a:p>
        </p:txBody>
      </p:sp>
      <p:sp>
        <p:nvSpPr>
          <p:cNvPr id="5" name="Footer Placeholder 4"/>
          <p:cNvSpPr>
            <a:spLocks noGrp="1"/>
          </p:cNvSpPr>
          <p:nvPr>
            <p:ph type="ftr" sz="quarter" idx="11"/>
          </p:nvPr>
        </p:nvSpPr>
        <p:spPr/>
        <p:txBody>
          <a:bodyPr/>
          <a:lstStyle/>
          <a:p>
            <a:r>
              <a:rPr lang="en-US" smtClean="0"/>
              <a:t>©SHRM 2008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F42677-29E9-4396-B7D9-DC3DD1B089BB}" type="datetime1">
              <a:rPr lang="en-US" smtClean="0"/>
              <a:pPr/>
              <a:t>7/31/2017</a:t>
            </a:fld>
            <a:endParaRPr lang="en-US"/>
          </a:p>
        </p:txBody>
      </p:sp>
      <p:sp>
        <p:nvSpPr>
          <p:cNvPr id="6" name="Footer Placeholder 5"/>
          <p:cNvSpPr>
            <a:spLocks noGrp="1"/>
          </p:cNvSpPr>
          <p:nvPr>
            <p:ph type="ftr" sz="quarter" idx="11"/>
          </p:nvPr>
        </p:nvSpPr>
        <p:spPr/>
        <p:txBody>
          <a:bodyPr/>
          <a:lstStyle/>
          <a:p>
            <a:r>
              <a:rPr lang="en-US" smtClean="0"/>
              <a:t>©SHRM 2008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6615D4-189F-4E58-9ACB-D7F1A0C6A2C6}" type="datetime1">
              <a:rPr lang="en-US" smtClean="0"/>
              <a:pPr/>
              <a:t>7/31/2017</a:t>
            </a:fld>
            <a:endParaRPr lang="en-US"/>
          </a:p>
        </p:txBody>
      </p:sp>
      <p:sp>
        <p:nvSpPr>
          <p:cNvPr id="8" name="Footer Placeholder 7"/>
          <p:cNvSpPr>
            <a:spLocks noGrp="1"/>
          </p:cNvSpPr>
          <p:nvPr>
            <p:ph type="ftr" sz="quarter" idx="11"/>
          </p:nvPr>
        </p:nvSpPr>
        <p:spPr/>
        <p:txBody>
          <a:bodyPr/>
          <a:lstStyle/>
          <a:p>
            <a:r>
              <a:rPr lang="en-US" smtClean="0"/>
              <a:t>©SHRM 2008</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C30BC-F255-407F-9F1D-9D2A63DE10DD}" type="datetime1">
              <a:rPr lang="en-US" smtClean="0"/>
              <a:pPr/>
              <a:t>7/31/2017</a:t>
            </a:fld>
            <a:endParaRPr lang="en-US"/>
          </a:p>
        </p:txBody>
      </p:sp>
      <p:sp>
        <p:nvSpPr>
          <p:cNvPr id="4" name="Footer Placeholder 3"/>
          <p:cNvSpPr>
            <a:spLocks noGrp="1"/>
          </p:cNvSpPr>
          <p:nvPr>
            <p:ph type="ftr" sz="quarter" idx="11"/>
          </p:nvPr>
        </p:nvSpPr>
        <p:spPr/>
        <p:txBody>
          <a:bodyPr/>
          <a:lstStyle/>
          <a:p>
            <a:r>
              <a:rPr lang="en-US" smtClean="0"/>
              <a:t>©SHRM 2008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65AD6-EF73-42CF-B88F-86D0D2ECFC6C}" type="datetime1">
              <a:rPr lang="en-US" smtClean="0"/>
              <a:pPr/>
              <a:t>7/31/2017</a:t>
            </a:fld>
            <a:endParaRPr lang="en-US"/>
          </a:p>
        </p:txBody>
      </p:sp>
      <p:sp>
        <p:nvSpPr>
          <p:cNvPr id="3" name="Footer Placeholder 2"/>
          <p:cNvSpPr>
            <a:spLocks noGrp="1"/>
          </p:cNvSpPr>
          <p:nvPr>
            <p:ph type="ftr" sz="quarter" idx="11"/>
          </p:nvPr>
        </p:nvSpPr>
        <p:spPr/>
        <p:txBody>
          <a:bodyPr/>
          <a:lstStyle/>
          <a:p>
            <a:r>
              <a:rPr lang="en-US" smtClean="0"/>
              <a:t>©SHRM 2008</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04458-3771-4007-87B7-179F5E096FAC}" type="datetime1">
              <a:rPr lang="en-US" smtClean="0"/>
              <a:pPr/>
              <a:t>7/31/2017</a:t>
            </a:fld>
            <a:endParaRPr lang="en-US"/>
          </a:p>
        </p:txBody>
      </p:sp>
      <p:sp>
        <p:nvSpPr>
          <p:cNvPr id="6" name="Footer Placeholder 5"/>
          <p:cNvSpPr>
            <a:spLocks noGrp="1"/>
          </p:cNvSpPr>
          <p:nvPr>
            <p:ph type="ftr" sz="quarter" idx="11"/>
          </p:nvPr>
        </p:nvSpPr>
        <p:spPr/>
        <p:txBody>
          <a:bodyPr/>
          <a:lstStyle/>
          <a:p>
            <a:r>
              <a:rPr lang="en-US" smtClean="0"/>
              <a:t>©SHRM 2008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71624-6ADC-48C9-95B0-1A869A35683D}" type="datetime1">
              <a:rPr lang="en-US" smtClean="0"/>
              <a:pPr/>
              <a:t>7/31/2017</a:t>
            </a:fld>
            <a:endParaRPr lang="en-US"/>
          </a:p>
        </p:txBody>
      </p:sp>
      <p:sp>
        <p:nvSpPr>
          <p:cNvPr id="6" name="Footer Placeholder 5"/>
          <p:cNvSpPr>
            <a:spLocks noGrp="1"/>
          </p:cNvSpPr>
          <p:nvPr>
            <p:ph type="ftr" sz="quarter" idx="11"/>
          </p:nvPr>
        </p:nvSpPr>
        <p:spPr/>
        <p:txBody>
          <a:bodyPr/>
          <a:lstStyle/>
          <a:p>
            <a:r>
              <a:rPr lang="en-US" smtClean="0"/>
              <a:t>©SHRM 2008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98F4C-BFFD-466E-AD08-63B3DDAF1FA5}" type="datetime1">
              <a:rPr lang="en-US" smtClean="0"/>
              <a:pPr/>
              <a:t>7/31/2017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©SHRM 2008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s3.amazonaws.com/libapps/accounts/47442/images/selection.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TextBox 4"/>
          <p:cNvSpPr txBox="1"/>
          <p:nvPr/>
        </p:nvSpPr>
        <p:spPr>
          <a:xfrm>
            <a:off x="-533400" y="962561"/>
            <a:ext cx="7162800" cy="707886"/>
          </a:xfrm>
          <a:prstGeom prst="rect">
            <a:avLst/>
          </a:prstGeom>
          <a:noFill/>
        </p:spPr>
        <p:txBody>
          <a:bodyPr wrap="square" rtlCol="0">
            <a:spAutoFit/>
          </a:bodyPr>
          <a:lstStyle/>
          <a:p>
            <a:pPr algn="ctr"/>
            <a:r>
              <a:rPr lang="en-US" sz="4000" b="1"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Lecture </a:t>
            </a:r>
            <a:r>
              <a:rPr lang="en-US" sz="4000" b="1"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a:t>
            </a:r>
            <a:endParaRPr lang="en-US" sz="4000" b="1"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extBox 5"/>
          <p:cNvSpPr txBox="1"/>
          <p:nvPr/>
        </p:nvSpPr>
        <p:spPr>
          <a:xfrm>
            <a:off x="-228600" y="152400"/>
            <a:ext cx="6515100" cy="707886"/>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Recruitment &amp; Selection</a:t>
            </a:r>
            <a:endPar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737510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1026"/>
          <p:cNvSpPr>
            <a:spLocks noGrp="1" noChangeArrowheads="1"/>
          </p:cNvSpPr>
          <p:nvPr>
            <p:ph type="title"/>
          </p:nvPr>
        </p:nvSpPr>
        <p:spPr/>
        <p:txBody>
          <a:bodyPr/>
          <a:lstStyle/>
          <a:p>
            <a:pPr eaLnBrk="1" hangingPunct="1"/>
            <a:r>
              <a:rPr lang="en-US" sz="2800" b="1" dirty="0" smtClean="0"/>
              <a:t>Kinds of Selection Tests</a:t>
            </a:r>
          </a:p>
        </p:txBody>
      </p:sp>
      <p:sp>
        <p:nvSpPr>
          <p:cNvPr id="29701" name="Rectangle 1027"/>
          <p:cNvSpPr>
            <a:spLocks noGrp="1" noChangeArrowheads="1"/>
          </p:cNvSpPr>
          <p:nvPr>
            <p:ph type="body" idx="1"/>
          </p:nvPr>
        </p:nvSpPr>
        <p:spPr>
          <a:xfrm>
            <a:off x="304800" y="1295400"/>
            <a:ext cx="8610600" cy="5029200"/>
          </a:xfrm>
        </p:spPr>
        <p:txBody>
          <a:bodyPr>
            <a:normAutofit fontScale="85000" lnSpcReduction="20000"/>
          </a:bodyPr>
          <a:lstStyle/>
          <a:p>
            <a:pPr algn="just" eaLnBrk="1" hangingPunct="1">
              <a:lnSpc>
                <a:spcPct val="90000"/>
              </a:lnSpc>
            </a:pPr>
            <a:r>
              <a:rPr lang="en-US" b="1" dirty="0" smtClean="0"/>
              <a:t>Cognitive aptitude tests </a:t>
            </a:r>
            <a:r>
              <a:rPr lang="en-US" dirty="0" smtClean="0"/>
              <a:t>measure reasoning, vocabulary, verbal and numeric skills.</a:t>
            </a:r>
          </a:p>
          <a:p>
            <a:pPr algn="just" eaLnBrk="1" hangingPunct="1">
              <a:lnSpc>
                <a:spcPct val="90000"/>
              </a:lnSpc>
            </a:pPr>
            <a:r>
              <a:rPr lang="en-US" b="1" dirty="0" smtClean="0"/>
              <a:t>Job knowledge tests </a:t>
            </a:r>
            <a:r>
              <a:rPr lang="en-US" dirty="0" smtClean="0"/>
              <a:t>measure knowledge regarding a particular job.</a:t>
            </a:r>
          </a:p>
          <a:p>
            <a:pPr algn="just" eaLnBrk="1" hangingPunct="1">
              <a:lnSpc>
                <a:spcPct val="90000"/>
              </a:lnSpc>
            </a:pPr>
            <a:r>
              <a:rPr lang="en-US" b="1" dirty="0" smtClean="0"/>
              <a:t>Work sample tests </a:t>
            </a:r>
            <a:r>
              <a:rPr lang="en-US" dirty="0" smtClean="0"/>
              <a:t>allow candidates to demonstrate how they would work on the job.</a:t>
            </a:r>
          </a:p>
          <a:p>
            <a:pPr algn="just" eaLnBrk="1" hangingPunct="1">
              <a:lnSpc>
                <a:spcPct val="90000"/>
              </a:lnSpc>
            </a:pPr>
            <a:r>
              <a:rPr lang="en-US" b="1" dirty="0" smtClean="0"/>
              <a:t>Psychomotor abilities tests </a:t>
            </a:r>
            <a:r>
              <a:rPr lang="en-US" dirty="0" smtClean="0"/>
              <a:t>assess the skill level of tasks required on the job.</a:t>
            </a:r>
          </a:p>
          <a:p>
            <a:pPr algn="just" eaLnBrk="1" hangingPunct="1">
              <a:lnSpc>
                <a:spcPct val="90000"/>
              </a:lnSpc>
            </a:pPr>
            <a:r>
              <a:rPr lang="en-US" b="1" dirty="0" smtClean="0"/>
              <a:t>Personality tests</a:t>
            </a:r>
            <a:r>
              <a:rPr lang="en-US" dirty="0" smtClean="0"/>
              <a:t> assess traits and personal characteristics. They are used to determine if the applicant is the right fit for the organization.</a:t>
            </a:r>
          </a:p>
          <a:p>
            <a:pPr algn="just" eaLnBrk="1" hangingPunct="1">
              <a:lnSpc>
                <a:spcPct val="90000"/>
              </a:lnSpc>
            </a:pPr>
            <a:r>
              <a:rPr lang="en-US" b="1" dirty="0" smtClean="0"/>
              <a:t>Vocational interests </a:t>
            </a:r>
            <a:r>
              <a:rPr lang="en-US" dirty="0" smtClean="0"/>
              <a:t>tests identify occupations in which the candidate is most interested.</a:t>
            </a:r>
          </a:p>
          <a:p>
            <a:pPr algn="just" eaLnBrk="1" hangingPunct="1">
              <a:lnSpc>
                <a:spcPct val="90000"/>
              </a:lnSpc>
            </a:pPr>
            <a:r>
              <a:rPr lang="en-US" b="1" dirty="0" smtClean="0"/>
              <a:t>Honesty and integrity tests</a:t>
            </a:r>
            <a:r>
              <a:rPr lang="en-US" dirty="0" smtClean="0"/>
              <a:t> try to measure a candidate’s truthfulness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sz="2800" b="1" dirty="0" smtClean="0"/>
              <a:t>Interviewing Candidates</a:t>
            </a:r>
          </a:p>
        </p:txBody>
      </p:sp>
      <p:sp>
        <p:nvSpPr>
          <p:cNvPr id="30725" name="Rectangle 3"/>
          <p:cNvSpPr>
            <a:spLocks noGrp="1" noChangeArrowheads="1"/>
          </p:cNvSpPr>
          <p:nvPr>
            <p:ph type="body" idx="1"/>
          </p:nvPr>
        </p:nvSpPr>
        <p:spPr>
          <a:xfrm>
            <a:off x="304800" y="1295400"/>
            <a:ext cx="7391400" cy="5029200"/>
          </a:xfrm>
        </p:spPr>
        <p:txBody>
          <a:bodyPr>
            <a:normAutofit fontScale="85000" lnSpcReduction="20000"/>
          </a:bodyPr>
          <a:lstStyle/>
          <a:p>
            <a:pPr eaLnBrk="1" hangingPunct="1"/>
            <a:r>
              <a:rPr lang="en-US" dirty="0" smtClean="0"/>
              <a:t>Team or individual interviewer?</a:t>
            </a:r>
          </a:p>
          <a:p>
            <a:pPr eaLnBrk="1" hangingPunct="1"/>
            <a:r>
              <a:rPr lang="en-US" dirty="0" smtClean="0"/>
              <a:t>Structured or patterned interview:</a:t>
            </a:r>
          </a:p>
          <a:p>
            <a:pPr lvl="1" eaLnBrk="1" hangingPunct="1"/>
            <a:r>
              <a:rPr lang="en-US" dirty="0" smtClean="0"/>
              <a:t>Pre-set questions asked of all candidates.</a:t>
            </a:r>
          </a:p>
          <a:p>
            <a:pPr eaLnBrk="1" hangingPunct="1"/>
            <a:r>
              <a:rPr lang="en-US" dirty="0" smtClean="0"/>
              <a:t>Nondirective interview:</a:t>
            </a:r>
          </a:p>
          <a:p>
            <a:pPr lvl="1" eaLnBrk="1" hangingPunct="1"/>
            <a:r>
              <a:rPr lang="en-US" dirty="0" smtClean="0"/>
              <a:t>Minimum of questions, not planned in advance.</a:t>
            </a:r>
          </a:p>
          <a:p>
            <a:pPr lvl="1" eaLnBrk="1" hangingPunct="1"/>
            <a:r>
              <a:rPr lang="en-US" dirty="0" smtClean="0"/>
              <a:t>Open-ended questions; interviewer follows the candidate’s lead. </a:t>
            </a:r>
          </a:p>
          <a:p>
            <a:pPr eaLnBrk="1" hangingPunct="1"/>
            <a:r>
              <a:rPr lang="en-US" dirty="0" smtClean="0"/>
              <a:t>Situational and problem-solving interview:</a:t>
            </a:r>
          </a:p>
          <a:p>
            <a:pPr lvl="1" eaLnBrk="1" hangingPunct="1"/>
            <a:r>
              <a:rPr lang="en-US" dirty="0" smtClean="0"/>
              <a:t>Candidate describes how he or she would solve a problem.</a:t>
            </a:r>
          </a:p>
          <a:p>
            <a:pPr eaLnBrk="1" hangingPunct="1"/>
            <a:r>
              <a:rPr lang="en-US" dirty="0" smtClean="0"/>
              <a:t>Behavioral interview:</a:t>
            </a:r>
          </a:p>
          <a:p>
            <a:pPr lvl="1" eaLnBrk="1" hangingPunct="1"/>
            <a:r>
              <a:rPr lang="en-US" dirty="0" smtClean="0"/>
              <a:t>Candidate describes how he or she responded to a specific situation.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1143000" y="274638"/>
            <a:ext cx="6934200" cy="792162"/>
          </a:xfrm>
        </p:spPr>
        <p:txBody>
          <a:bodyPr>
            <a:normAutofit fontScale="90000"/>
          </a:bodyPr>
          <a:lstStyle/>
          <a:p>
            <a:pPr eaLnBrk="1" hangingPunct="1"/>
            <a:r>
              <a:rPr lang="en-US" sz="2800" b="1" dirty="0" smtClean="0"/>
              <a:t>Background Verification and Reference Checks</a:t>
            </a:r>
          </a:p>
        </p:txBody>
      </p:sp>
      <p:sp>
        <p:nvSpPr>
          <p:cNvPr id="31749" name="Rectangle 3"/>
          <p:cNvSpPr>
            <a:spLocks noGrp="1" noChangeArrowheads="1"/>
          </p:cNvSpPr>
          <p:nvPr>
            <p:ph type="body" idx="1"/>
          </p:nvPr>
        </p:nvSpPr>
        <p:spPr>
          <a:xfrm>
            <a:off x="228600" y="1295400"/>
            <a:ext cx="6934200" cy="4449763"/>
          </a:xfrm>
        </p:spPr>
        <p:txBody>
          <a:bodyPr/>
          <a:lstStyle/>
          <a:p>
            <a:pPr eaLnBrk="1" hangingPunct="1"/>
            <a:r>
              <a:rPr lang="en-US" sz="2400" dirty="0" smtClean="0"/>
              <a:t>The importance of checking:</a:t>
            </a:r>
          </a:p>
          <a:p>
            <a:pPr lvl="1" eaLnBrk="1" hangingPunct="1"/>
            <a:r>
              <a:rPr lang="en-US" sz="2400" dirty="0" smtClean="0"/>
              <a:t>40 percent of applicants lie about work histories and educational backgrounds.</a:t>
            </a:r>
          </a:p>
          <a:p>
            <a:pPr lvl="1" eaLnBrk="1" hangingPunct="1"/>
            <a:r>
              <a:rPr lang="en-US" sz="2400" dirty="0" smtClean="0"/>
              <a:t>20 percent of applicants falsify credentials and licenses.</a:t>
            </a:r>
          </a:p>
          <a:p>
            <a:pPr lvl="1" eaLnBrk="1" hangingPunct="1"/>
            <a:r>
              <a:rPr lang="en-US" sz="2400" dirty="0" smtClean="0"/>
              <a:t>30 percent of applicants make misrepresentations on their resumes.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pPr eaLnBrk="1" hangingPunct="1"/>
            <a:r>
              <a:rPr lang="en-US" sz="2800" b="1" dirty="0" smtClean="0"/>
              <a:t>The Job Offer</a:t>
            </a:r>
          </a:p>
        </p:txBody>
      </p:sp>
      <p:sp>
        <p:nvSpPr>
          <p:cNvPr id="34821" name="Rectangle 3"/>
          <p:cNvSpPr>
            <a:spLocks noGrp="1" noChangeArrowheads="1"/>
          </p:cNvSpPr>
          <p:nvPr>
            <p:ph type="body" idx="1"/>
          </p:nvPr>
        </p:nvSpPr>
        <p:spPr>
          <a:xfrm>
            <a:off x="228600" y="1447800"/>
            <a:ext cx="6934200" cy="4678363"/>
          </a:xfrm>
        </p:spPr>
        <p:txBody>
          <a:bodyPr>
            <a:normAutofit fontScale="92500"/>
          </a:bodyPr>
          <a:lstStyle/>
          <a:p>
            <a:pPr eaLnBrk="1" hangingPunct="1"/>
            <a:r>
              <a:rPr lang="en-US" dirty="0" smtClean="0"/>
              <a:t>Making the job offer:</a:t>
            </a:r>
          </a:p>
          <a:p>
            <a:pPr lvl="1" eaLnBrk="1" hangingPunct="1"/>
            <a:r>
              <a:rPr lang="en-US" dirty="0" smtClean="0"/>
              <a:t>May be done by phone, letter or in person.</a:t>
            </a:r>
          </a:p>
          <a:p>
            <a:pPr lvl="1" eaLnBrk="1" hangingPunct="1"/>
            <a:r>
              <a:rPr lang="en-US" dirty="0" smtClean="0"/>
              <a:t>Make arrangements for further conditions:</a:t>
            </a:r>
          </a:p>
          <a:p>
            <a:pPr lvl="2" eaLnBrk="1" hangingPunct="1"/>
            <a:r>
              <a:rPr lang="en-US" dirty="0" smtClean="0"/>
              <a:t>Physical exam and drug screen.</a:t>
            </a:r>
          </a:p>
          <a:p>
            <a:pPr lvl="1" eaLnBrk="1" hangingPunct="1"/>
            <a:r>
              <a:rPr lang="en-US" dirty="0" smtClean="0"/>
              <a:t>Discuss salary and benefits:</a:t>
            </a:r>
          </a:p>
          <a:p>
            <a:pPr lvl="2" eaLnBrk="1" hangingPunct="1"/>
            <a:r>
              <a:rPr lang="en-US" dirty="0" smtClean="0"/>
              <a:t>Avoid quoting an annual salary.</a:t>
            </a:r>
          </a:p>
          <a:p>
            <a:pPr lvl="1" eaLnBrk="1" hangingPunct="1"/>
            <a:r>
              <a:rPr lang="en-US" dirty="0" smtClean="0"/>
              <a:t>Realistic job preview,</a:t>
            </a:r>
          </a:p>
          <a:p>
            <a:pPr lvl="1" eaLnBrk="1" hangingPunct="1"/>
            <a:r>
              <a:rPr lang="en-US" dirty="0" smtClean="0"/>
              <a:t>Verify employment eligibility:</a:t>
            </a:r>
          </a:p>
          <a:p>
            <a:pPr lvl="2" eaLnBrk="1" hangingPunct="1"/>
            <a:r>
              <a:rPr lang="en-US" dirty="0" smtClean="0"/>
              <a:t>I-9 form.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
            <a:ext cx="9144000" cy="6857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1371600" y="274638"/>
            <a:ext cx="7086600" cy="792162"/>
          </a:xfrm>
        </p:spPr>
        <p:txBody>
          <a:bodyPr>
            <a:normAutofit fontScale="90000"/>
          </a:bodyPr>
          <a:lstStyle/>
          <a:p>
            <a:pPr eaLnBrk="1" hangingPunct="1"/>
            <a:r>
              <a:rPr lang="en-US" sz="2800" b="1" dirty="0" smtClean="0"/>
              <a:t>Evaluating the Recruitment and Selection Process</a:t>
            </a:r>
          </a:p>
        </p:txBody>
      </p:sp>
      <p:sp>
        <p:nvSpPr>
          <p:cNvPr id="36869" name="Rectangle 3"/>
          <p:cNvSpPr>
            <a:spLocks noGrp="1" noChangeArrowheads="1"/>
          </p:cNvSpPr>
          <p:nvPr>
            <p:ph type="body" idx="1"/>
          </p:nvPr>
        </p:nvSpPr>
        <p:spPr>
          <a:xfrm>
            <a:off x="533400" y="1295400"/>
            <a:ext cx="6934200" cy="4678363"/>
          </a:xfrm>
        </p:spPr>
        <p:txBody>
          <a:bodyPr>
            <a:normAutofit fontScale="92500" lnSpcReduction="20000"/>
          </a:bodyPr>
          <a:lstStyle/>
          <a:p>
            <a:pPr eaLnBrk="1" hangingPunct="1"/>
            <a:r>
              <a:rPr lang="en-US" dirty="0" smtClean="0"/>
              <a:t>Cost:</a:t>
            </a:r>
          </a:p>
          <a:p>
            <a:pPr lvl="1" eaLnBrk="1" hangingPunct="1"/>
            <a:r>
              <a:rPr lang="en-US" dirty="0" smtClean="0"/>
              <a:t>Did you stay within your recruitment budget?</a:t>
            </a:r>
          </a:p>
          <a:p>
            <a:pPr eaLnBrk="1" hangingPunct="1"/>
            <a:r>
              <a:rPr lang="en-US" dirty="0" smtClean="0"/>
              <a:t>Time:</a:t>
            </a:r>
          </a:p>
          <a:p>
            <a:pPr lvl="1" eaLnBrk="1" hangingPunct="1"/>
            <a:r>
              <a:rPr lang="en-US" dirty="0" smtClean="0"/>
              <a:t>How long did it take you to fill the position?</a:t>
            </a:r>
          </a:p>
          <a:p>
            <a:pPr eaLnBrk="1" hangingPunct="1"/>
            <a:r>
              <a:rPr lang="en-US" dirty="0" smtClean="0"/>
              <a:t>Quality:</a:t>
            </a:r>
          </a:p>
          <a:p>
            <a:pPr lvl="1" eaLnBrk="1" hangingPunct="1"/>
            <a:r>
              <a:rPr lang="en-US" dirty="0" smtClean="0"/>
              <a:t>Were your applicants well qualified for the job?</a:t>
            </a:r>
          </a:p>
          <a:p>
            <a:pPr eaLnBrk="1" hangingPunct="1"/>
            <a:r>
              <a:rPr lang="en-US" dirty="0" smtClean="0"/>
              <a:t>Longevity:</a:t>
            </a:r>
          </a:p>
          <a:p>
            <a:pPr lvl="1" eaLnBrk="1" hangingPunct="1"/>
            <a:r>
              <a:rPr lang="en-US" dirty="0" smtClean="0"/>
              <a:t>What about turnover? Do your new hires stay for the long term?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STAFF ORIENTATION AND INDUCTION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Staff are the backbone of a service, so it is important that they are well prepared, presented and informed. Staff induction is the process by which you introduce a new staff member to their physical surroundings, responsibilities and relevant people. </a:t>
            </a:r>
          </a:p>
          <a:p>
            <a:pPr algn="just"/>
            <a:r>
              <a:rPr lang="en-US" dirty="0" smtClean="0"/>
              <a:t>Effectively orienting new employees to the campus and to their positions is critical to establishing successful, productive working relationships. The employee's first interactions with you should create a positive impression of your department and the campus. The time you spend planning for the new person's first days and weeks on the job will greatly increase the chance for a successful start.</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Orientation</a:t>
            </a:r>
            <a:endParaRPr lang="en-US" dirty="0"/>
          </a:p>
        </p:txBody>
      </p:sp>
      <p:sp>
        <p:nvSpPr>
          <p:cNvPr id="3" name="Content Placeholder 2"/>
          <p:cNvSpPr>
            <a:spLocks noGrp="1"/>
          </p:cNvSpPr>
          <p:nvPr>
            <p:ph idx="1"/>
          </p:nvPr>
        </p:nvSpPr>
        <p:spPr>
          <a:xfrm>
            <a:off x="457200" y="808037"/>
            <a:ext cx="8229600" cy="4525963"/>
          </a:xfrm>
        </p:spPr>
        <p:txBody>
          <a:bodyPr>
            <a:noAutofit/>
          </a:bodyPr>
          <a:lstStyle/>
          <a:p>
            <a:pPr algn="just">
              <a:buNone/>
            </a:pPr>
            <a:r>
              <a:rPr lang="en-US" sz="2200" dirty="0" smtClean="0"/>
              <a:t>Orientation is generally the informal information. Provide staff with an orientation package that will allow a new staff member to explore what their role will be within the service, and provide them with reference material on employment conditions, job description, grievance procedures and any other relative service information. Include a staff handbook with policy and procedural information that covers items relating to the staff members position. Design a checklist of items to address during orientation that will ensure you don’t forget anything. This may consist of such items as: </a:t>
            </a:r>
          </a:p>
          <a:p>
            <a:pPr algn="just">
              <a:buFont typeface="Wingdings" pitchFamily="2" charset="2"/>
              <a:buChar char="§"/>
            </a:pPr>
            <a:r>
              <a:rPr lang="en-US" sz="2200" dirty="0" smtClean="0"/>
              <a:t>Introduction to other staff members, management etc. </a:t>
            </a:r>
          </a:p>
          <a:p>
            <a:pPr algn="just">
              <a:buFont typeface="Wingdings" pitchFamily="2" charset="2"/>
              <a:buChar char="§"/>
            </a:pPr>
            <a:r>
              <a:rPr lang="en-US" sz="2200" dirty="0" smtClean="0"/>
              <a:t>Philosophy, policies and expectations of the service </a:t>
            </a:r>
          </a:p>
          <a:p>
            <a:pPr algn="just">
              <a:buFont typeface="Wingdings" pitchFamily="2" charset="2"/>
              <a:buChar char="§"/>
            </a:pPr>
            <a:r>
              <a:rPr lang="en-US" sz="2200" dirty="0" smtClean="0"/>
              <a:t>Facilities/layout (area utilized by the service) </a:t>
            </a:r>
          </a:p>
          <a:p>
            <a:pPr algn="just">
              <a:buFont typeface="Wingdings" pitchFamily="2" charset="2"/>
              <a:buChar char="§"/>
            </a:pPr>
            <a:r>
              <a:rPr lang="en-US" sz="2200" dirty="0" smtClean="0"/>
              <a:t>Lunch/tea breaks </a:t>
            </a:r>
          </a:p>
          <a:p>
            <a:pPr algn="just">
              <a:buFont typeface="Wingdings" pitchFamily="2" charset="2"/>
              <a:buChar char="§"/>
            </a:pPr>
            <a:r>
              <a:rPr lang="en-US" sz="2200" dirty="0" smtClean="0"/>
              <a:t>Pay arrangements (award, day, bank transfers, deductions) </a:t>
            </a:r>
          </a:p>
          <a:p>
            <a:pPr algn="just">
              <a:buFont typeface="Wingdings" pitchFamily="2" charset="2"/>
              <a:buChar char="§"/>
            </a:pPr>
            <a:r>
              <a:rPr lang="en-US" sz="2200" dirty="0" smtClean="0"/>
              <a:t>Encouraging ongoing communication q</a:t>
            </a:r>
          </a:p>
          <a:p>
            <a:pPr algn="just">
              <a:buFont typeface="Wingdings" pitchFamily="2" charset="2"/>
              <a:buChar char="§"/>
            </a:pPr>
            <a:r>
              <a:rPr lang="en-US" sz="2200" dirty="0" smtClean="0"/>
              <a:t>Questions (who to ask, how to ask, confidentiality).</a:t>
            </a:r>
            <a:endParaRPr lang="en-US"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1752600" y="274638"/>
            <a:ext cx="6934200" cy="182562"/>
          </a:xfrm>
        </p:spPr>
        <p:txBody>
          <a:bodyPr>
            <a:normAutofit fontScale="90000"/>
          </a:bodyPr>
          <a:lstStyle/>
          <a:p>
            <a:pPr eaLnBrk="1" hangingPunct="1"/>
            <a:r>
              <a:rPr lang="en-US" smtClean="0"/>
              <a:t> </a:t>
            </a:r>
          </a:p>
        </p:txBody>
      </p:sp>
      <p:sp>
        <p:nvSpPr>
          <p:cNvPr id="37893" name="Rectangle 3"/>
          <p:cNvSpPr>
            <a:spLocks noGrp="1" noChangeArrowheads="1"/>
          </p:cNvSpPr>
          <p:nvPr>
            <p:ph type="body" idx="1"/>
          </p:nvPr>
        </p:nvSpPr>
        <p:spPr/>
        <p:txBody>
          <a:bodyPr/>
          <a:lstStyle/>
          <a:p>
            <a:pPr eaLnBrk="1" hangingPunct="1">
              <a:buFontTx/>
              <a:buNone/>
            </a:pPr>
            <a:r>
              <a:rPr lang="en-US" sz="3200" smtClean="0"/>
              <a:t>CONGRATULATIONS!</a:t>
            </a:r>
          </a:p>
          <a:p>
            <a:pPr eaLnBrk="1" hangingPunct="1">
              <a:buFontTx/>
              <a:buNone/>
            </a:pPr>
            <a:r>
              <a:rPr lang="en-US" sz="3200" smtClean="0"/>
              <a:t>	You have a new employee!</a:t>
            </a:r>
          </a:p>
        </p:txBody>
      </p:sp>
      <p:pic>
        <p:nvPicPr>
          <p:cNvPr id="2050" name="Picture 2" descr="http://keatinghr.ie/images/pictures/recruitment_selection.jpg"/>
          <p:cNvPicPr>
            <a:picLocks noChangeAspect="1" noChangeArrowheads="1"/>
          </p:cNvPicPr>
          <p:nvPr/>
        </p:nvPicPr>
        <p:blipFill>
          <a:blip r:embed="rId3"/>
          <a:srcRect/>
          <a:stretch>
            <a:fillRect/>
          </a:stretch>
        </p:blipFill>
        <p:spPr bwMode="auto">
          <a:xfrm>
            <a:off x="3810000" y="2819400"/>
            <a:ext cx="3810000" cy="3810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0"/>
          <p:cNvSpPr>
            <a:spLocks noGrp="1" noChangeArrowheads="1"/>
          </p:cNvSpPr>
          <p:nvPr>
            <p:ph type="title"/>
          </p:nvPr>
        </p:nvSpPr>
        <p:spPr/>
        <p:txBody>
          <a:bodyPr/>
          <a:lstStyle/>
          <a:p>
            <a:pPr eaLnBrk="1" hangingPunct="1"/>
            <a:r>
              <a:rPr lang="en-US" sz="2800" b="1" dirty="0" smtClean="0"/>
              <a:t>Hiring the Right Person: Recruitment</a:t>
            </a:r>
          </a:p>
        </p:txBody>
      </p:sp>
      <p:sp>
        <p:nvSpPr>
          <p:cNvPr id="15365" name="Rectangle 21"/>
          <p:cNvSpPr>
            <a:spLocks noGrp="1" noChangeArrowheads="1"/>
          </p:cNvSpPr>
          <p:nvPr>
            <p:ph type="body" idx="1"/>
          </p:nvPr>
        </p:nvSpPr>
        <p:spPr>
          <a:xfrm>
            <a:off x="457200" y="838200"/>
            <a:ext cx="8229600" cy="4525963"/>
          </a:xfrm>
        </p:spPr>
        <p:txBody>
          <a:bodyPr/>
          <a:lstStyle/>
          <a:p>
            <a:pPr eaLnBrk="1" hangingPunct="1"/>
            <a:endParaRPr lang="en-US" dirty="0" smtClean="0"/>
          </a:p>
          <a:p>
            <a:pPr eaLnBrk="1" hangingPunct="1"/>
            <a:r>
              <a:rPr lang="en-US" dirty="0" smtClean="0"/>
              <a:t>RECRUITMENT</a:t>
            </a:r>
          </a:p>
          <a:p>
            <a:pPr lvl="1" eaLnBrk="1" hangingPunct="1"/>
            <a:r>
              <a:rPr lang="en-US" dirty="0" smtClean="0"/>
              <a:t>The process of attracting individuals in sufficient numbers with the right skills and at appropriate times to apply for open positions within the organization.</a:t>
            </a:r>
          </a:p>
          <a:p>
            <a:pPr lvl="1" eaLnBrk="1" hangingPunct="1"/>
            <a:endParaRPr lang="en-US" dirty="0" smtClean="0"/>
          </a:p>
          <a:p>
            <a:pPr lvl="1" eaLnBrk="1" hangingPunct="1"/>
            <a:endParaRPr lang="en-US" dirty="0" smtClean="0"/>
          </a:p>
          <a:p>
            <a:pPr lvl="1" eaLnBrk="1" hangingPunct="1"/>
            <a:endParaRPr lang="en-US" dirty="0" smtClean="0"/>
          </a:p>
          <a:p>
            <a:pPr lvl="1" eaLnBrk="1" hangingPunct="1"/>
            <a:endParaRPr lang="en-US" dirty="0" smtClean="0"/>
          </a:p>
        </p:txBody>
      </p:sp>
      <p:pic>
        <p:nvPicPr>
          <p:cNvPr id="15366" name="Picture 22" descr="BD10522_"/>
          <p:cNvPicPr>
            <a:picLocks noChangeAspect="1" noChangeArrowheads="1"/>
          </p:cNvPicPr>
          <p:nvPr/>
        </p:nvPicPr>
        <p:blipFill>
          <a:blip r:embed="rId3"/>
          <a:srcRect/>
          <a:stretch>
            <a:fillRect/>
          </a:stretch>
        </p:blipFill>
        <p:spPr bwMode="auto">
          <a:xfrm>
            <a:off x="5892800" y="3733800"/>
            <a:ext cx="2395538"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research-methodology.net/wp-content/uploads/2012/06/Recruitment-and-Selection-Plan.jpg"/>
          <p:cNvPicPr>
            <a:picLocks noChangeAspect="1" noChangeArrowheads="1"/>
          </p:cNvPicPr>
          <p:nvPr/>
        </p:nvPicPr>
        <p:blipFill>
          <a:blip r:embed="rId3"/>
          <a:srcRect/>
          <a:stretch>
            <a:fillRect/>
          </a:stretch>
        </p:blipFill>
        <p:spPr bwMode="auto">
          <a:xfrm>
            <a:off x="3048000" y="1676400"/>
            <a:ext cx="6151676" cy="4607822"/>
          </a:xfrm>
          <a:prstGeom prst="rect">
            <a:avLst/>
          </a:prstGeom>
          <a:noFill/>
        </p:spPr>
      </p:pic>
      <p:sp>
        <p:nvSpPr>
          <p:cNvPr id="16388" name="Rectangle 2"/>
          <p:cNvSpPr>
            <a:spLocks noGrp="1" noChangeArrowheads="1"/>
          </p:cNvSpPr>
          <p:nvPr>
            <p:ph type="title"/>
          </p:nvPr>
        </p:nvSpPr>
        <p:spPr/>
        <p:txBody>
          <a:bodyPr/>
          <a:lstStyle/>
          <a:p>
            <a:r>
              <a:rPr lang="en-US" sz="2800" b="1" dirty="0" smtClean="0"/>
              <a:t>Alternatives to Recruitment</a:t>
            </a:r>
          </a:p>
        </p:txBody>
      </p:sp>
      <p:sp>
        <p:nvSpPr>
          <p:cNvPr id="16389" name="Rectangle 3"/>
          <p:cNvSpPr>
            <a:spLocks noGrp="1" noChangeArrowheads="1"/>
          </p:cNvSpPr>
          <p:nvPr>
            <p:ph type="body" idx="1"/>
          </p:nvPr>
        </p:nvSpPr>
        <p:spPr/>
        <p:txBody>
          <a:bodyPr>
            <a:normAutofit/>
          </a:bodyPr>
          <a:lstStyle/>
          <a:p>
            <a:pPr lvl="1" eaLnBrk="1" hangingPunct="1"/>
            <a:r>
              <a:rPr lang="en-US" dirty="0" smtClean="0"/>
              <a:t>Outsourcing.</a:t>
            </a:r>
          </a:p>
          <a:p>
            <a:pPr lvl="1" eaLnBrk="1" hangingPunct="1"/>
            <a:r>
              <a:rPr lang="en-US" dirty="0" smtClean="0"/>
              <a:t>Contingent labor.</a:t>
            </a:r>
          </a:p>
          <a:p>
            <a:pPr lvl="1" eaLnBrk="1" hangingPunct="1"/>
            <a:r>
              <a:rPr lang="en-US" dirty="0" smtClean="0"/>
              <a:t>Part-time employees.</a:t>
            </a:r>
          </a:p>
          <a:p>
            <a:pPr lvl="1" eaLnBrk="1" hangingPunct="1"/>
            <a:r>
              <a:rPr lang="en-US" dirty="0" smtClean="0"/>
              <a:t>Overtime.</a:t>
            </a:r>
          </a:p>
          <a:p>
            <a:pPr lvl="1" eaLnBrk="1" hangingPunct="1">
              <a:buFont typeface="Arial" pitchFamily="34" charset="0"/>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z="2800" b="1" dirty="0" smtClean="0"/>
              <a:t>Internal Environment</a:t>
            </a:r>
          </a:p>
        </p:txBody>
      </p:sp>
      <p:sp>
        <p:nvSpPr>
          <p:cNvPr id="17412" name="Rectangle 3"/>
          <p:cNvSpPr>
            <a:spLocks noGrp="1" noChangeArrowheads="1"/>
          </p:cNvSpPr>
          <p:nvPr>
            <p:ph type="body" idx="1"/>
          </p:nvPr>
        </p:nvSpPr>
        <p:spPr>
          <a:xfrm>
            <a:off x="76200" y="1524000"/>
            <a:ext cx="6934200" cy="4830763"/>
          </a:xfrm>
        </p:spPr>
        <p:txBody>
          <a:bodyPr>
            <a:normAutofit lnSpcReduction="10000"/>
          </a:bodyPr>
          <a:lstStyle/>
          <a:p>
            <a:pPr eaLnBrk="1" hangingPunct="1"/>
            <a:r>
              <a:rPr lang="en-US" sz="2400" dirty="0" smtClean="0"/>
              <a:t>Promotion from within:</a:t>
            </a:r>
          </a:p>
          <a:p>
            <a:pPr lvl="1" eaLnBrk="1" hangingPunct="1"/>
            <a:r>
              <a:rPr lang="en-US" sz="2400" dirty="0" smtClean="0"/>
              <a:t>Advantages:</a:t>
            </a:r>
          </a:p>
          <a:p>
            <a:pPr lvl="2" eaLnBrk="1" hangingPunct="1"/>
            <a:r>
              <a:rPr lang="en-US" sz="2400" dirty="0" smtClean="0"/>
              <a:t>Promotion as a reward for good work.</a:t>
            </a:r>
          </a:p>
          <a:p>
            <a:pPr lvl="2" eaLnBrk="1" hangingPunct="1"/>
            <a:r>
              <a:rPr lang="en-US" sz="2400" dirty="0" smtClean="0"/>
              <a:t>Motivational tool for other employees.</a:t>
            </a:r>
          </a:p>
          <a:p>
            <a:pPr lvl="2" eaLnBrk="1" hangingPunct="1"/>
            <a:r>
              <a:rPr lang="en-US" sz="2400" dirty="0" smtClean="0"/>
              <a:t>Promoted employee gets up to speed must faster in his or her new job. </a:t>
            </a:r>
          </a:p>
          <a:p>
            <a:pPr lvl="1" eaLnBrk="1" hangingPunct="1"/>
            <a:r>
              <a:rPr lang="en-US" sz="2400" dirty="0" smtClean="0"/>
              <a:t>Disadvantages:</a:t>
            </a:r>
          </a:p>
          <a:p>
            <a:pPr lvl="2" eaLnBrk="1" hangingPunct="1"/>
            <a:r>
              <a:rPr lang="en-US" sz="2400" dirty="0" smtClean="0"/>
              <a:t>Must fill the position vacated by the promoted employee.</a:t>
            </a:r>
          </a:p>
          <a:p>
            <a:pPr lvl="2" eaLnBrk="1" hangingPunct="1"/>
            <a:r>
              <a:rPr lang="en-US" sz="2400" dirty="0" smtClean="0"/>
              <a:t>Lack of new ideas and creativity that may come from a new person.</a:t>
            </a:r>
          </a:p>
          <a:p>
            <a:pPr lvl="2" eaLnBrk="1" hangingPunct="1"/>
            <a:r>
              <a:rPr lang="en-US" sz="2400" dirty="0" smtClean="0"/>
              <a:t>Jealousy from those not promoted.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en-US" sz="2800" b="1" dirty="0" smtClean="0"/>
              <a:t>Internal Environment</a:t>
            </a:r>
          </a:p>
        </p:txBody>
      </p:sp>
      <p:sp>
        <p:nvSpPr>
          <p:cNvPr id="18437" name="Rectangle 3"/>
          <p:cNvSpPr>
            <a:spLocks noGrp="1" noChangeArrowheads="1"/>
          </p:cNvSpPr>
          <p:nvPr>
            <p:ph type="body" idx="1"/>
          </p:nvPr>
        </p:nvSpPr>
        <p:spPr>
          <a:xfrm>
            <a:off x="228600" y="1219200"/>
            <a:ext cx="6934200" cy="4449763"/>
          </a:xfrm>
        </p:spPr>
        <p:txBody>
          <a:bodyPr/>
          <a:lstStyle/>
          <a:p>
            <a:pPr eaLnBrk="1" hangingPunct="1"/>
            <a:r>
              <a:rPr lang="en-US" sz="2400" dirty="0" smtClean="0"/>
              <a:t>Nepotism: Hiring relatives. </a:t>
            </a:r>
          </a:p>
          <a:p>
            <a:pPr lvl="1" eaLnBrk="1" hangingPunct="1"/>
            <a:r>
              <a:rPr lang="en-US" sz="2400" dirty="0" smtClean="0"/>
              <a:t>Does your organization have a policy on nepotism?</a:t>
            </a:r>
          </a:p>
          <a:p>
            <a:pPr lvl="1" eaLnBrk="1" hangingPunct="1"/>
            <a:r>
              <a:rPr lang="en-US" sz="2400" dirty="0" smtClean="0"/>
              <a:t>May be discriminatory.</a:t>
            </a:r>
          </a:p>
          <a:p>
            <a:pPr lvl="1" eaLnBrk="1" hangingPunct="1"/>
            <a:r>
              <a:rPr lang="en-US" sz="2400" dirty="0" smtClean="0"/>
              <a:t>Must ensure individuals are not in supervisory positions managing their own relatives.</a:t>
            </a:r>
          </a:p>
          <a:p>
            <a:pPr lvl="1" eaLnBrk="1" hangingPunct="1"/>
            <a:r>
              <a:rPr lang="en-US" sz="2400" dirty="0" smtClean="0"/>
              <a:t>May create issues of favoritism.</a:t>
            </a:r>
          </a:p>
          <a:p>
            <a:pPr lvl="1" eaLnBrk="1" hangingPunct="1"/>
            <a:endParaRPr lang="en-US" dirty="0" smtClean="0"/>
          </a:p>
        </p:txBody>
      </p:sp>
      <p:pic>
        <p:nvPicPr>
          <p:cNvPr id="37892" name="Picture 4" descr="http://feedlogger.com/wp-content/uploads/2013/02/Recruitment-and-Selection-Procedures.jpg"/>
          <p:cNvPicPr>
            <a:picLocks noChangeAspect="1" noChangeArrowheads="1"/>
          </p:cNvPicPr>
          <p:nvPr/>
        </p:nvPicPr>
        <p:blipFill>
          <a:blip r:embed="rId3"/>
          <a:srcRect/>
          <a:stretch>
            <a:fillRect/>
          </a:stretch>
        </p:blipFill>
        <p:spPr bwMode="auto">
          <a:xfrm>
            <a:off x="6629400" y="3429000"/>
            <a:ext cx="2124075" cy="23812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sz="2800" b="1" dirty="0" smtClean="0"/>
              <a:t>External Environment</a:t>
            </a:r>
          </a:p>
        </p:txBody>
      </p:sp>
      <p:sp>
        <p:nvSpPr>
          <p:cNvPr id="19461" name="Rectangle 3"/>
          <p:cNvSpPr>
            <a:spLocks noGrp="1" noChangeArrowheads="1"/>
          </p:cNvSpPr>
          <p:nvPr>
            <p:ph type="body" idx="1"/>
          </p:nvPr>
        </p:nvSpPr>
        <p:spPr>
          <a:xfrm>
            <a:off x="152400" y="1295400"/>
            <a:ext cx="6934200" cy="4297363"/>
          </a:xfrm>
        </p:spPr>
        <p:txBody>
          <a:bodyPr/>
          <a:lstStyle/>
          <a:p>
            <a:pPr eaLnBrk="1" hangingPunct="1"/>
            <a:r>
              <a:rPr lang="en-US" sz="2400" dirty="0" smtClean="0"/>
              <a:t>Labor market conditions:</a:t>
            </a:r>
          </a:p>
          <a:p>
            <a:pPr lvl="1" eaLnBrk="1" hangingPunct="1"/>
            <a:r>
              <a:rPr lang="en-US" sz="2400" dirty="0" smtClean="0"/>
              <a:t>Strong economy = difficulty hiring.</a:t>
            </a:r>
          </a:p>
          <a:p>
            <a:pPr lvl="1" eaLnBrk="1" hangingPunct="1"/>
            <a:r>
              <a:rPr lang="en-US" sz="2400" dirty="0" smtClean="0"/>
              <a:t>Weak economy = too many applicants.</a:t>
            </a:r>
          </a:p>
          <a:p>
            <a:pPr lvl="1" eaLnBrk="1" hangingPunct="1">
              <a:buFont typeface="Arial" pitchFamily="34" charset="0"/>
              <a:buNone/>
            </a:pPr>
            <a:endParaRPr lang="en-US" sz="2400" dirty="0" smtClean="0"/>
          </a:p>
          <a:p>
            <a:pPr lvl="1" eaLnBrk="1" hangingPunct="1"/>
            <a:endParaRPr lang="en-US" sz="2400" dirty="0" smtClean="0"/>
          </a:p>
          <a:p>
            <a:pPr lvl="1" eaLnBrk="1" hangingPunct="1"/>
            <a:endParaRPr lang="en-US" dirty="0" smtClean="0"/>
          </a:p>
        </p:txBody>
      </p:sp>
      <p:pic>
        <p:nvPicPr>
          <p:cNvPr id="19462" name="Picture 4" descr="C:\Documents and Settings\Owner\Application Data\Microsoft\Media Catalog\Downloaded Clips\cl4\BD10526_.wmf"/>
          <p:cNvPicPr>
            <a:picLocks noChangeAspect="1" noChangeArrowheads="1"/>
          </p:cNvPicPr>
          <p:nvPr/>
        </p:nvPicPr>
        <p:blipFill>
          <a:blip r:embed="rId3"/>
          <a:srcRect/>
          <a:stretch>
            <a:fillRect/>
          </a:stretch>
        </p:blipFill>
        <p:spPr bwMode="auto">
          <a:xfrm>
            <a:off x="6096000" y="3962400"/>
            <a:ext cx="2133600" cy="1930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orientation.co.in/images/feature-images/004.jpg"/>
          <p:cNvPicPr>
            <a:picLocks noChangeAspect="1" noChangeArrowheads="1"/>
          </p:cNvPicPr>
          <p:nvPr/>
        </p:nvPicPr>
        <p:blipFill>
          <a:blip r:embed="rId3"/>
          <a:srcRect/>
          <a:stretch>
            <a:fillRect/>
          </a:stretch>
        </p:blipFill>
        <p:spPr bwMode="auto">
          <a:xfrm>
            <a:off x="3276600" y="1762125"/>
            <a:ext cx="5819792" cy="4714875"/>
          </a:xfrm>
          <a:prstGeom prst="rect">
            <a:avLst/>
          </a:prstGeom>
          <a:noFill/>
        </p:spPr>
      </p:pic>
      <p:sp>
        <p:nvSpPr>
          <p:cNvPr id="22532" name="Rectangle 2"/>
          <p:cNvSpPr>
            <a:spLocks noGrp="1" noChangeArrowheads="1"/>
          </p:cNvSpPr>
          <p:nvPr>
            <p:ph type="title"/>
          </p:nvPr>
        </p:nvSpPr>
        <p:spPr/>
        <p:txBody>
          <a:bodyPr/>
          <a:lstStyle/>
          <a:p>
            <a:pPr eaLnBrk="1" hangingPunct="1"/>
            <a:r>
              <a:rPr lang="en-US" sz="2800" b="1" dirty="0" smtClean="0"/>
              <a:t>External Recruitment</a:t>
            </a:r>
          </a:p>
        </p:txBody>
      </p:sp>
      <p:sp>
        <p:nvSpPr>
          <p:cNvPr id="22533" name="Rectangle 3"/>
          <p:cNvSpPr>
            <a:spLocks noGrp="1" noChangeArrowheads="1"/>
          </p:cNvSpPr>
          <p:nvPr>
            <p:ph type="body" idx="1"/>
          </p:nvPr>
        </p:nvSpPr>
        <p:spPr/>
        <p:txBody>
          <a:bodyPr/>
          <a:lstStyle/>
          <a:p>
            <a:pPr eaLnBrk="1" hangingPunct="1"/>
            <a:r>
              <a:rPr lang="en-US" sz="2400" smtClean="0"/>
              <a:t>Employment agencies.</a:t>
            </a:r>
          </a:p>
          <a:p>
            <a:pPr eaLnBrk="1" hangingPunct="1"/>
            <a:r>
              <a:rPr lang="en-US" sz="2400" smtClean="0"/>
              <a:t>Executive search firms.</a:t>
            </a:r>
          </a:p>
          <a:p>
            <a:pPr eaLnBrk="1" hangingPunct="1"/>
            <a:r>
              <a:rPr lang="en-US" sz="2400" smtClean="0"/>
              <a:t>In-house recruiters.</a:t>
            </a:r>
          </a:p>
          <a:p>
            <a:pPr eaLnBrk="1" hangingPunct="1"/>
            <a:r>
              <a:rPr lang="en-US" sz="2400" smtClean="0"/>
              <a:t>Local advertising:</a:t>
            </a:r>
          </a:p>
          <a:p>
            <a:pPr lvl="1" eaLnBrk="1" hangingPunct="1"/>
            <a:r>
              <a:rPr lang="en-US" sz="2400" smtClean="0"/>
              <a:t>Newspaper.</a:t>
            </a:r>
          </a:p>
          <a:p>
            <a:pPr lvl="1" eaLnBrk="1" hangingPunct="1"/>
            <a:r>
              <a:rPr lang="en-US" sz="2400" smtClean="0"/>
              <a:t>Multimedia.</a:t>
            </a:r>
          </a:p>
          <a:p>
            <a:pPr eaLnBrk="1" hangingPunct="1"/>
            <a:r>
              <a:rPr lang="en-US" sz="2400" smtClean="0"/>
              <a:t>Internships.</a:t>
            </a:r>
          </a:p>
          <a:p>
            <a:pPr eaLnBrk="1" hangingPunct="1"/>
            <a:r>
              <a:rPr lang="en-US" sz="2400" smtClean="0"/>
              <a:t>Job fairs.</a:t>
            </a:r>
          </a:p>
          <a:p>
            <a:pPr eaLnBrk="1" hangingPunct="1"/>
            <a:r>
              <a:rPr lang="en-US" sz="2400" smtClean="0"/>
              <a:t>College recruiting.</a:t>
            </a:r>
          </a:p>
          <a:p>
            <a:pPr eaLnBrk="1" hangingPunct="1"/>
            <a:r>
              <a:rPr lang="en-US" sz="2400" smtClean="0"/>
              <a:t>Walk-in candidates.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sz="2800" b="1" dirty="0" smtClean="0"/>
              <a:t>Internet Recruiting</a:t>
            </a:r>
          </a:p>
        </p:txBody>
      </p:sp>
      <p:sp>
        <p:nvSpPr>
          <p:cNvPr id="23557" name="Rectangle 3"/>
          <p:cNvSpPr>
            <a:spLocks noGrp="1" noChangeArrowheads="1"/>
          </p:cNvSpPr>
          <p:nvPr>
            <p:ph type="body" idx="1"/>
          </p:nvPr>
        </p:nvSpPr>
        <p:spPr>
          <a:xfrm>
            <a:off x="228600" y="1066800"/>
            <a:ext cx="6934200" cy="5257800"/>
          </a:xfrm>
        </p:spPr>
        <p:txBody>
          <a:bodyPr>
            <a:normAutofit fontScale="85000" lnSpcReduction="10000"/>
          </a:bodyPr>
          <a:lstStyle/>
          <a:p>
            <a:pPr eaLnBrk="1" hangingPunct="1"/>
            <a:r>
              <a:rPr lang="en-US" sz="2000" dirty="0" smtClean="0"/>
              <a:t>Advantages:</a:t>
            </a:r>
          </a:p>
          <a:p>
            <a:pPr lvl="1" eaLnBrk="1" hangingPunct="1"/>
            <a:r>
              <a:rPr lang="en-US" dirty="0" smtClean="0"/>
              <a:t>Inexpensive.</a:t>
            </a:r>
          </a:p>
          <a:p>
            <a:pPr lvl="1" eaLnBrk="1" hangingPunct="1"/>
            <a:r>
              <a:rPr lang="en-US" dirty="0" smtClean="0"/>
              <a:t>Quick and easy to post announcement.</a:t>
            </a:r>
          </a:p>
          <a:p>
            <a:pPr lvl="1" eaLnBrk="1" hangingPunct="1"/>
            <a:r>
              <a:rPr lang="en-US" dirty="0" smtClean="0"/>
              <a:t>Responses arrive faster and in greater quantity.</a:t>
            </a:r>
          </a:p>
          <a:p>
            <a:pPr lvl="1" eaLnBrk="1" hangingPunct="1"/>
            <a:r>
              <a:rPr lang="en-US" dirty="0" smtClean="0"/>
              <a:t>Will generate a wider range of applicants.</a:t>
            </a:r>
          </a:p>
          <a:p>
            <a:pPr lvl="1" eaLnBrk="1" hangingPunct="1"/>
            <a:r>
              <a:rPr lang="en-US" dirty="0" smtClean="0"/>
              <a:t>Applicants can be screened by computer.</a:t>
            </a:r>
          </a:p>
          <a:p>
            <a:pPr lvl="1" eaLnBrk="1" hangingPunct="1"/>
            <a:r>
              <a:rPr lang="en-US" dirty="0" smtClean="0"/>
              <a:t>Some selection tests can be administered by computer.</a:t>
            </a:r>
          </a:p>
          <a:p>
            <a:pPr lvl="1" eaLnBrk="1" hangingPunct="1"/>
            <a:r>
              <a:rPr lang="en-US" dirty="0" smtClean="0"/>
              <a:t>Automated applicant tracking.</a:t>
            </a:r>
          </a:p>
          <a:p>
            <a:pPr eaLnBrk="1" hangingPunct="1"/>
            <a:r>
              <a:rPr lang="en-US" sz="2000" dirty="0" smtClean="0"/>
              <a:t>Disadvantages:</a:t>
            </a:r>
          </a:p>
          <a:p>
            <a:pPr lvl="1" eaLnBrk="1" hangingPunct="1"/>
            <a:r>
              <a:rPr lang="en-US" dirty="0" smtClean="0"/>
              <a:t>Ease of submission will result in a lot of applicants, many whom are not qualified.</a:t>
            </a:r>
          </a:p>
          <a:p>
            <a:pPr lvl="1" eaLnBrk="1" hangingPunct="1"/>
            <a:r>
              <a:rPr lang="en-US" dirty="0" smtClean="0"/>
              <a:t>May take more HR time to sort through the greater quantity of applicants.</a:t>
            </a:r>
          </a:p>
          <a:p>
            <a:pPr eaLnBrk="1" hangingPunct="1"/>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en-US" sz="2800" b="1" dirty="0" smtClean="0"/>
              <a:t>Selection Tests</a:t>
            </a:r>
          </a:p>
        </p:txBody>
      </p:sp>
      <p:sp>
        <p:nvSpPr>
          <p:cNvPr id="28677" name="Rectangle 3"/>
          <p:cNvSpPr>
            <a:spLocks noGrp="1" noChangeArrowheads="1"/>
          </p:cNvSpPr>
          <p:nvPr>
            <p:ph type="body" idx="1"/>
          </p:nvPr>
        </p:nvSpPr>
        <p:spPr>
          <a:xfrm>
            <a:off x="228600" y="1219200"/>
            <a:ext cx="8610600" cy="5638800"/>
          </a:xfrm>
        </p:spPr>
        <p:txBody>
          <a:bodyPr>
            <a:normAutofit fontScale="92500" lnSpcReduction="10000"/>
          </a:bodyPr>
          <a:lstStyle/>
          <a:p>
            <a:pPr eaLnBrk="1" hangingPunct="1"/>
            <a:r>
              <a:rPr lang="en-US" dirty="0" smtClean="0"/>
              <a:t>SELECTION TEST: Any instrument that is used to make a decision about a potential employee</a:t>
            </a:r>
            <a:r>
              <a:rPr lang="en-US" sz="1400" dirty="0" smtClean="0"/>
              <a:t>.(1)</a:t>
            </a:r>
          </a:p>
          <a:p>
            <a:pPr eaLnBrk="1" hangingPunct="1">
              <a:buFontTx/>
              <a:buNone/>
            </a:pPr>
            <a:endParaRPr lang="en-US" dirty="0" smtClean="0"/>
          </a:p>
          <a:p>
            <a:pPr eaLnBrk="1" hangingPunct="1"/>
            <a:r>
              <a:rPr lang="en-US" dirty="0" smtClean="0"/>
              <a:t>STANDARDIZATION: Uniformity of procedures and conditions related to administering tests</a:t>
            </a:r>
            <a:r>
              <a:rPr lang="en-US" sz="1400" dirty="0" smtClean="0"/>
              <a:t>.(2)</a:t>
            </a:r>
          </a:p>
          <a:p>
            <a:pPr eaLnBrk="1" hangingPunct="1">
              <a:buFontTx/>
              <a:buNone/>
            </a:pPr>
            <a:endParaRPr lang="en-US" sz="1400" dirty="0" smtClean="0"/>
          </a:p>
          <a:p>
            <a:pPr eaLnBrk="1" hangingPunct="1"/>
            <a:r>
              <a:rPr lang="en-US" dirty="0" smtClean="0"/>
              <a:t>RELIABILITY: The extent to which a selection test provides consistent results.</a:t>
            </a:r>
            <a:r>
              <a:rPr lang="en-US" sz="1400" dirty="0" smtClean="0"/>
              <a:t>(2)</a:t>
            </a:r>
            <a:endParaRPr lang="en-US" dirty="0" smtClean="0"/>
          </a:p>
          <a:p>
            <a:pPr eaLnBrk="1" hangingPunct="1">
              <a:buFontTx/>
              <a:buNone/>
            </a:pPr>
            <a:endParaRPr lang="en-US" dirty="0" smtClean="0"/>
          </a:p>
          <a:p>
            <a:pPr eaLnBrk="1" hangingPunct="1"/>
            <a:r>
              <a:rPr lang="en-US" dirty="0" smtClean="0"/>
              <a:t>VALIDITY: The extent to which a test measures what it claims to measure.</a:t>
            </a:r>
            <a:r>
              <a:rPr lang="en-US" sz="1400" dirty="0" smtClean="0"/>
              <a:t>(2)</a:t>
            </a:r>
            <a:endParaRPr lang="en-US" sz="1200" dirty="0" smtClean="0"/>
          </a:p>
          <a:p>
            <a:pPr eaLnBrk="1" hangingPunct="1">
              <a:buFontTx/>
              <a:buNone/>
            </a:pPr>
            <a:r>
              <a:rPr lang="en-US" sz="1400" dirty="0" smtClean="0"/>
              <a:t>(1) Myrna L. </a:t>
            </a:r>
            <a:r>
              <a:rPr lang="en-US" sz="1400" dirty="0" err="1" smtClean="0"/>
              <a:t>Gusdorf</a:t>
            </a:r>
            <a:endParaRPr lang="en-US" sz="1400" dirty="0" smtClean="0"/>
          </a:p>
          <a:p>
            <a:pPr eaLnBrk="1" hangingPunct="1">
              <a:buFontTx/>
              <a:buNone/>
            </a:pPr>
            <a:r>
              <a:rPr lang="en-US" sz="1400" dirty="0" smtClean="0"/>
              <a:t>(2) R. Wayne </a:t>
            </a:r>
            <a:r>
              <a:rPr lang="en-US" sz="1400" dirty="0" err="1" smtClean="0"/>
              <a:t>Mondy</a:t>
            </a:r>
            <a:endParaRPr lang="en-US" sz="1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2796</Words>
  <Application>Microsoft Office PowerPoint</Application>
  <PresentationFormat>On-screen Show (4:3)</PresentationFormat>
  <Paragraphs>181</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Hiring the Right Person: Recruitment</vt:lpstr>
      <vt:lpstr>Alternatives to Recruitment</vt:lpstr>
      <vt:lpstr>Internal Environment</vt:lpstr>
      <vt:lpstr>Internal Environment</vt:lpstr>
      <vt:lpstr>External Environment</vt:lpstr>
      <vt:lpstr>External Recruitment</vt:lpstr>
      <vt:lpstr>Internet Recruiting</vt:lpstr>
      <vt:lpstr>Selection Tests</vt:lpstr>
      <vt:lpstr>Kinds of Selection Tests</vt:lpstr>
      <vt:lpstr>Interviewing Candidates</vt:lpstr>
      <vt:lpstr>Background Verification and Reference Checks</vt:lpstr>
      <vt:lpstr>The Job Offer</vt:lpstr>
      <vt:lpstr>Slide 14</vt:lpstr>
      <vt:lpstr>Evaluating the Recruitment and Selection Process</vt:lpstr>
      <vt:lpstr>STAFF ORIENTATION AND INDUCTION</vt:lpstr>
      <vt:lpstr>Orientation</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Saqib</dc:creator>
  <cp:lastModifiedBy>Saqib Rehman</cp:lastModifiedBy>
  <cp:revision>21</cp:revision>
  <dcterms:created xsi:type="dcterms:W3CDTF">2006-08-16T00:00:00Z</dcterms:created>
  <dcterms:modified xsi:type="dcterms:W3CDTF">2017-07-31T03:52:07Z</dcterms:modified>
</cp:coreProperties>
</file>